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omée Sanna" initials="BS" lastIdx="1" clrIdx="0">
    <p:extLst>
      <p:ext uri="{19B8F6BF-5375-455C-9EA6-DF929625EA0E}">
        <p15:presenceInfo xmlns:p15="http://schemas.microsoft.com/office/powerpoint/2012/main" userId="S::Sanna.Bromee@regionostergotland.se::078fac23-2170-47f7-935d-138322abbe5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462B"/>
    <a:srgbClr val="FEDCCE"/>
    <a:srgbClr val="FDC9B4"/>
    <a:srgbClr val="FFDDDE"/>
    <a:srgbClr val="6F122E"/>
    <a:srgbClr val="9D1E52"/>
    <a:srgbClr val="FB575C"/>
    <a:srgbClr val="D47800"/>
    <a:srgbClr val="092D59"/>
    <a:srgbClr val="4D6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82" autoAdjust="0"/>
  </p:normalViewPr>
  <p:slideViewPr>
    <p:cSldViewPr snapToGrid="0">
      <p:cViewPr varScale="1">
        <p:scale>
          <a:sx n="117" d="100"/>
          <a:sy n="117" d="100"/>
        </p:scale>
        <p:origin x="298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C847F-84E3-42AF-A07E-A8329D91AC85}" type="datetimeFigureOut">
              <a:rPr lang="sv-SE" smtClean="0"/>
              <a:t>2024-01-29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786AA-019F-4545-89D2-9D10920C7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630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405" y="6312037"/>
            <a:ext cx="2377639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grpSp>
        <p:nvGrpSpPr>
          <p:cNvPr id="10" name="Region Östergötland">
            <a:extLst>
              <a:ext uri="{FF2B5EF4-FFF2-40B4-BE49-F238E27FC236}">
                <a16:creationId xmlns:a16="http://schemas.microsoft.com/office/drawing/2014/main" id="{52C7AC2A-FA4A-46E8-A095-0375AD9C8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D1820C4-8E69-492C-AB91-2EAB843CDE4B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3A17F3C8-E4C3-4E3D-9541-5609917EEC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3" name="Folktandvården" hidden="1">
            <a:extLst>
              <a:ext uri="{FF2B5EF4-FFF2-40B4-BE49-F238E27FC236}">
                <a16:creationId xmlns:a16="http://schemas.microsoft.com/office/drawing/2014/main" id="{D04DF698-0A6D-4A7F-B2C9-9906BC474AC2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A30E433-DA9C-4B9A-B5ED-F1A536A24209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996A937-655D-4627-85F7-9C17B812E8B4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0128A9FA-5EF8-446B-A701-55CA1B4B8C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075624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82F502DB-62BC-4595-9412-35FEB7D21F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988364" y="193880"/>
            <a:ext cx="7021674" cy="58566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63" y="538265"/>
            <a:ext cx="6304212" cy="5150574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0000" y="179132"/>
            <a:ext cx="4711032" cy="587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76" y="367433"/>
            <a:ext cx="3995679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33C6326-9831-45CF-A535-BA73CABAD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26" y="1804732"/>
            <a:ext cx="4007530" cy="4060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7843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, tre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79765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C60FFDE-A795-44FD-A769-66352A9DF4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1844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448848C-A6F8-4EC3-8762-6984ABE2ED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81900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613651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365" y="1877599"/>
            <a:ext cx="3312000" cy="39204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0000" y="1877599"/>
            <a:ext cx="3312000" cy="39204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D5EB4125-C3AC-47D1-8DE5-08C035AB3F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5600" y="1877599"/>
            <a:ext cx="3312000" cy="39204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8816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D4976B72-E8DF-4CE5-BA89-B6D8D5DCC4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1000" y="179839"/>
            <a:ext cx="5871000" cy="5871601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0000" y="180000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5151600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05599"/>
            <a:ext cx="5151600" cy="4060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1924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2B4D884-57AC-41A5-93B4-E21289DCD3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436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620" y="368300"/>
            <a:ext cx="5151600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618" y="1805599"/>
            <a:ext cx="5151600" cy="4060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7" y="179388"/>
            <a:ext cx="5787641" cy="284602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6" y="3204804"/>
            <a:ext cx="5787640" cy="2846028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5621722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8044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7770458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140388" y="179999"/>
            <a:ext cx="5871612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305" y="368300"/>
            <a:ext cx="5151600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306" y="1805600"/>
            <a:ext cx="5151600" cy="4060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8"/>
            <a:ext cx="5871612" cy="3154052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3423440"/>
            <a:ext cx="2628000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909239" y="3423440"/>
            <a:ext cx="3141761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41070013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runda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65432" y="1984233"/>
            <a:ext cx="2343058" cy="2343058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6498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87562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8" name="Platshållare för text 1">
            <a:extLst>
              <a:ext uri="{FF2B5EF4-FFF2-40B4-BE49-F238E27FC236}">
                <a16:creationId xmlns:a16="http://schemas.microsoft.com/office/drawing/2014/main" id="{C6F066DD-6A33-4AE5-A592-695249B80E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000" y="4507292"/>
            <a:ext cx="3223069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FC9CDCA-C566-4558-9BF3-3D2FD9168A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83868" y="4507292"/>
            <a:ext cx="3223202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5E54E7C9-0957-4A14-B304-C0D703CB6C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868" y="4507292"/>
            <a:ext cx="3223868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651903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xtpuff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1F7324EE-B6D8-4EE6-8FEE-C02679E307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25601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1F03E57D-329D-41A4-8BDF-1D4DAEACD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89669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41D2855B-C699-4073-854A-5519900992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61534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16742287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lå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9950" y="334681"/>
            <a:ext cx="738121" cy="5749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2C32ADD5-52CA-4E1F-A2D2-D1F454B752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41D83A3-7F32-43DC-9A88-FDC7BD811715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3D8F001-CCF5-4E31-9007-59EB5CC78BD7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22" name="Bild-Standard">
            <a:extLst>
              <a:ext uri="{FF2B5EF4-FFF2-40B4-BE49-F238E27FC236}">
                <a16:creationId xmlns:a16="http://schemas.microsoft.com/office/drawing/2014/main" id="{F9E3C9DD-78A8-44D3-92D2-3672711D10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39414" y="-2"/>
            <a:ext cx="6851346" cy="6858002"/>
          </a:xfrm>
          <a:custGeom>
            <a:avLst/>
            <a:gdLst>
              <a:gd name="connsiteX0" fmla="*/ 0 w 6851346"/>
              <a:gd name="connsiteY0" fmla="*/ 0 h 6858002"/>
              <a:gd name="connsiteX1" fmla="*/ 6851346 w 6851346"/>
              <a:gd name="connsiteY1" fmla="*/ 0 h 6858002"/>
              <a:gd name="connsiteX2" fmla="*/ 6851346 w 6851346"/>
              <a:gd name="connsiteY2" fmla="*/ 6233800 h 6858002"/>
              <a:gd name="connsiteX3" fmla="*/ 5455643 w 6851346"/>
              <a:gd name="connsiteY3" fmla="*/ 6233800 h 6858002"/>
              <a:gd name="connsiteX4" fmla="*/ 5239786 w 6851346"/>
              <a:gd name="connsiteY4" fmla="*/ 6447816 h 6858002"/>
              <a:gd name="connsiteX5" fmla="*/ 5455643 w 6851346"/>
              <a:gd name="connsiteY5" fmla="*/ 6662200 h 6858002"/>
              <a:gd name="connsiteX6" fmla="*/ 6851346 w 6851346"/>
              <a:gd name="connsiteY6" fmla="*/ 6662200 h 6858002"/>
              <a:gd name="connsiteX7" fmla="*/ 6851346 w 6851346"/>
              <a:gd name="connsiteY7" fmla="*/ 6858002 h 6858002"/>
              <a:gd name="connsiteX8" fmla="*/ 6851345 w 6851346"/>
              <a:gd name="connsiteY8" fmla="*/ 6858002 h 6858002"/>
              <a:gd name="connsiteX9" fmla="*/ 4984291 w 6851346"/>
              <a:gd name="connsiteY9" fmla="*/ 6858002 h 6858002"/>
              <a:gd name="connsiteX10" fmla="*/ 0 w 6851346"/>
              <a:gd name="connsiteY10" fmla="*/ 6858002 h 6858002"/>
              <a:gd name="connsiteX11" fmla="*/ 0 w 6851346"/>
              <a:gd name="connsiteY11" fmla="*/ 6051552 h 6858002"/>
              <a:gd name="connsiteX12" fmla="*/ 717234 w 6851346"/>
              <a:gd name="connsiteY12" fmla="*/ 6051552 h 6858002"/>
              <a:gd name="connsiteX13" fmla="*/ 717234 w 6851346"/>
              <a:gd name="connsiteY13" fmla="*/ 368302 h 6858002"/>
              <a:gd name="connsiteX14" fmla="*/ 0 w 6851346"/>
              <a:gd name="connsiteY14" fmla="*/ 3683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1346" h="6858002">
                <a:moveTo>
                  <a:pt x="0" y="0"/>
                </a:moveTo>
                <a:lnTo>
                  <a:pt x="6851346" y="0"/>
                </a:lnTo>
                <a:lnTo>
                  <a:pt x="6851346" y="6233800"/>
                </a:lnTo>
                <a:lnTo>
                  <a:pt x="5455643" y="6233800"/>
                </a:lnTo>
                <a:cubicBezTo>
                  <a:pt x="5336383" y="6233800"/>
                  <a:pt x="5239786" y="6329574"/>
                  <a:pt x="5239786" y="6447816"/>
                </a:cubicBezTo>
                <a:cubicBezTo>
                  <a:pt x="5239786" y="6566059"/>
                  <a:pt x="5336383" y="6662200"/>
                  <a:pt x="5455643" y="6662200"/>
                </a:cubicBezTo>
                <a:lnTo>
                  <a:pt x="6851346" y="6662200"/>
                </a:lnTo>
                <a:lnTo>
                  <a:pt x="6851346" y="6858002"/>
                </a:lnTo>
                <a:lnTo>
                  <a:pt x="6851345" y="6858002"/>
                </a:lnTo>
                <a:lnTo>
                  <a:pt x="4984291" y="6858002"/>
                </a:lnTo>
                <a:lnTo>
                  <a:pt x="0" y="6858002"/>
                </a:lnTo>
                <a:lnTo>
                  <a:pt x="0" y="6051552"/>
                </a:lnTo>
                <a:lnTo>
                  <a:pt x="717234" y="6051552"/>
                </a:lnTo>
                <a:lnTo>
                  <a:pt x="717234" y="368302"/>
                </a:lnTo>
                <a:lnTo>
                  <a:pt x="0" y="36830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</p:spTree>
    <p:extLst>
      <p:ext uri="{BB962C8B-B14F-4D97-AF65-F5344CB8AC3E}">
        <p14:creationId xmlns:p14="http://schemas.microsoft.com/office/powerpoint/2010/main" val="11142274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plats för obje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ktangel 33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6648" y="-6"/>
            <a:ext cx="6855352" cy="6858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3219D742-6583-4454-AED2-9839E31145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98151F31-70F6-48C7-B886-736AB7A696A1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01C9C85B-F7EE-49C6-86A9-C618514D4BC0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6" name="Folktandvården" hidden="1">
            <a:extLst>
              <a:ext uri="{FF2B5EF4-FFF2-40B4-BE49-F238E27FC236}">
                <a16:creationId xmlns:a16="http://schemas.microsoft.com/office/drawing/2014/main" id="{746F078E-D579-46C7-A623-9E12CB9705B6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1A51712D-2CB1-4F81-AFD7-FD0CE13F0351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83FCB5D7-D416-4CB2-B4AE-9AD5297E943C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44F92256-C694-4995-8AAD-4CF4D57DF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1248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(vit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0861CE">
              <a:alpha val="4706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450" y="6312037"/>
            <a:ext cx="2473150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</p:spTree>
    <p:extLst>
      <p:ext uri="{BB962C8B-B14F-4D97-AF65-F5344CB8AC3E}">
        <p14:creationId xmlns:p14="http://schemas.microsoft.com/office/powerpoint/2010/main" val="295051540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97C9A02-F520-4F33-9513-C176F15218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0000" y="2564933"/>
            <a:ext cx="11832000" cy="34883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9BBA449D-6D42-44A4-BE47-ADDD319FD5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0000" y="2521975"/>
            <a:ext cx="8230669" cy="3488301"/>
          </a:xfrm>
          <a:custGeom>
            <a:avLst/>
            <a:gdLst>
              <a:gd name="connsiteX0" fmla="*/ 2054937 w 8230669"/>
              <a:gd name="connsiteY0" fmla="*/ 1585345 h 3488301"/>
              <a:gd name="connsiteX1" fmla="*/ 2701686 w 8230669"/>
              <a:gd name="connsiteY1" fmla="*/ 3464938 h 3488301"/>
              <a:gd name="connsiteX2" fmla="*/ 2709658 w 8230669"/>
              <a:gd name="connsiteY2" fmla="*/ 3488301 h 3488301"/>
              <a:gd name="connsiteX3" fmla="*/ 2347235 w 8230669"/>
              <a:gd name="connsiteY3" fmla="*/ 3488301 h 3488301"/>
              <a:gd name="connsiteX4" fmla="*/ 2336199 w 8230669"/>
              <a:gd name="connsiteY4" fmla="*/ 3455929 h 3488301"/>
              <a:gd name="connsiteX5" fmla="*/ 2058502 w 8230669"/>
              <a:gd name="connsiteY5" fmla="*/ 2644893 h 3488301"/>
              <a:gd name="connsiteX6" fmla="*/ 1916896 w 8230669"/>
              <a:gd name="connsiteY6" fmla="*/ 3057220 h 3488301"/>
              <a:gd name="connsiteX7" fmla="*/ 1769291 w 8230669"/>
              <a:gd name="connsiteY7" fmla="*/ 3488301 h 3488301"/>
              <a:gd name="connsiteX8" fmla="*/ 1404039 w 8230669"/>
              <a:gd name="connsiteY8" fmla="*/ 3488301 h 3488301"/>
              <a:gd name="connsiteX9" fmla="*/ 1411947 w 8230669"/>
              <a:gd name="connsiteY9" fmla="*/ 3465314 h 3488301"/>
              <a:gd name="connsiteX10" fmla="*/ 2054937 w 8230669"/>
              <a:gd name="connsiteY10" fmla="*/ 1585345 h 3488301"/>
              <a:gd name="connsiteX11" fmla="*/ 1465011 w 8230669"/>
              <a:gd name="connsiteY11" fmla="*/ 1238697 h 3488301"/>
              <a:gd name="connsiteX12" fmla="*/ 0 w 8230669"/>
              <a:gd name="connsiteY12" fmla="*/ 2903320 h 3488301"/>
              <a:gd name="connsiteX13" fmla="*/ 0 w 8230669"/>
              <a:gd name="connsiteY13" fmla="*/ 2380229 h 3488301"/>
              <a:gd name="connsiteX14" fmla="*/ 534676 w 8230669"/>
              <a:gd name="connsiteY14" fmla="*/ 1772481 h 3488301"/>
              <a:gd name="connsiteX15" fmla="*/ 0 w 8230669"/>
              <a:gd name="connsiteY15" fmla="*/ 1877634 h 3488301"/>
              <a:gd name="connsiteX16" fmla="*/ 0 w 8230669"/>
              <a:gd name="connsiteY16" fmla="*/ 1521183 h 3488301"/>
              <a:gd name="connsiteX17" fmla="*/ 7869235 w 8230669"/>
              <a:gd name="connsiteY17" fmla="*/ 0 h 3488301"/>
              <a:gd name="connsiteX18" fmla="*/ 8225605 w 8230669"/>
              <a:gd name="connsiteY18" fmla="*/ 0 h 3488301"/>
              <a:gd name="connsiteX19" fmla="*/ 8223514 w 8230669"/>
              <a:gd name="connsiteY19" fmla="*/ 34669 h 3488301"/>
              <a:gd name="connsiteX20" fmla="*/ 7547836 w 8230669"/>
              <a:gd name="connsiteY20" fmla="*/ 892049 h 3488301"/>
              <a:gd name="connsiteX21" fmla="*/ 8230440 w 8230669"/>
              <a:gd name="connsiteY21" fmla="*/ 1864267 h 3488301"/>
              <a:gd name="connsiteX22" fmla="*/ 7510410 w 8230669"/>
              <a:gd name="connsiteY22" fmla="*/ 2293789 h 3488301"/>
              <a:gd name="connsiteX23" fmla="*/ 7733852 w 8230669"/>
              <a:gd name="connsiteY23" fmla="*/ 3421263 h 3488301"/>
              <a:gd name="connsiteX24" fmla="*/ 7733443 w 8230669"/>
              <a:gd name="connsiteY24" fmla="*/ 3488301 h 3488301"/>
              <a:gd name="connsiteX25" fmla="*/ 7378213 w 8230669"/>
              <a:gd name="connsiteY25" fmla="*/ 3488301 h 3488301"/>
              <a:gd name="connsiteX26" fmla="*/ 7241634 w 8230669"/>
              <a:gd name="connsiteY26" fmla="*/ 3463295 h 3488301"/>
              <a:gd name="connsiteX27" fmla="*/ 5303090 w 8230669"/>
              <a:gd name="connsiteY27" fmla="*/ 2106654 h 3488301"/>
              <a:gd name="connsiteX28" fmla="*/ 3578762 w 8230669"/>
              <a:gd name="connsiteY28" fmla="*/ 1768026 h 3488301"/>
              <a:gd name="connsiteX29" fmla="*/ 4721185 w 8230669"/>
              <a:gd name="connsiteY29" fmla="*/ 3081546 h 3488301"/>
              <a:gd name="connsiteX30" fmla="*/ 5678135 w 8230669"/>
              <a:gd name="connsiteY30" fmla="*/ 3472276 h 3488301"/>
              <a:gd name="connsiteX31" fmla="*/ 5744923 w 8230669"/>
              <a:gd name="connsiteY31" fmla="*/ 3488301 h 3488301"/>
              <a:gd name="connsiteX32" fmla="*/ 4691437 w 8230669"/>
              <a:gd name="connsiteY32" fmla="*/ 3488301 h 3488301"/>
              <a:gd name="connsiteX33" fmla="*/ 4574414 w 8230669"/>
              <a:gd name="connsiteY33" fmla="*/ 3404218 h 3488301"/>
              <a:gd name="connsiteX34" fmla="*/ 4467214 w 8230669"/>
              <a:gd name="connsiteY34" fmla="*/ 3300762 h 3488301"/>
              <a:gd name="connsiteX35" fmla="*/ 2649318 w 8230669"/>
              <a:gd name="connsiteY35" fmla="*/ 1233351 h 3488301"/>
              <a:gd name="connsiteX36" fmla="*/ 5369925 w 8230669"/>
              <a:gd name="connsiteY36" fmla="*/ 1768026 h 3488301"/>
              <a:gd name="connsiteX37" fmla="*/ 6350164 w 8230669"/>
              <a:gd name="connsiteY37" fmla="*/ 2488946 h 3488301"/>
              <a:gd name="connsiteX38" fmla="*/ 7383870 w 8230669"/>
              <a:gd name="connsiteY38" fmla="*/ 3129666 h 3488301"/>
              <a:gd name="connsiteX39" fmla="*/ 6879493 w 8230669"/>
              <a:gd name="connsiteY39" fmla="*/ 1978331 h 3488301"/>
              <a:gd name="connsiteX40" fmla="*/ 7880228 w 8230669"/>
              <a:gd name="connsiteY40" fmla="*/ 1774264 h 3488301"/>
              <a:gd name="connsiteX41" fmla="*/ 6696811 w 8230669"/>
              <a:gd name="connsiteY41" fmla="*/ 892049 h 3488301"/>
              <a:gd name="connsiteX42" fmla="*/ 7880228 w 8230669"/>
              <a:gd name="connsiteY42" fmla="*/ 9834 h 3488301"/>
              <a:gd name="connsiteX43" fmla="*/ 3132451 w 8230669"/>
              <a:gd name="connsiteY43" fmla="*/ 0 h 3488301"/>
              <a:gd name="connsiteX44" fmla="*/ 3592147 w 8230669"/>
              <a:gd name="connsiteY44" fmla="*/ 0 h 3488301"/>
              <a:gd name="connsiteX45" fmla="*/ 3578762 w 8230669"/>
              <a:gd name="connsiteY45" fmla="*/ 15181 h 3488301"/>
              <a:gd name="connsiteX46" fmla="*/ 3657299 w 8230669"/>
              <a:gd name="connsiteY46" fmla="*/ 0 h 3488301"/>
              <a:gd name="connsiteX47" fmla="*/ 5415062 w 8230669"/>
              <a:gd name="connsiteY47" fmla="*/ 0 h 3488301"/>
              <a:gd name="connsiteX48" fmla="*/ 5370816 w 8230669"/>
              <a:gd name="connsiteY48" fmla="*/ 12508 h 3488301"/>
              <a:gd name="connsiteX49" fmla="*/ 2650209 w 8230669"/>
              <a:gd name="connsiteY49" fmla="*/ 547183 h 3488301"/>
              <a:gd name="connsiteX50" fmla="*/ 3098007 w 8230669"/>
              <a:gd name="connsiteY50" fmla="*/ 39111 h 3488301"/>
              <a:gd name="connsiteX51" fmla="*/ 1987677 w 8230669"/>
              <a:gd name="connsiteY51" fmla="*/ 0 h 3488301"/>
              <a:gd name="connsiteX52" fmla="*/ 2125999 w 8230669"/>
              <a:gd name="connsiteY52" fmla="*/ 0 h 3488301"/>
              <a:gd name="connsiteX53" fmla="*/ 2105383 w 8230669"/>
              <a:gd name="connsiteY53" fmla="*/ 59974 h 3488301"/>
              <a:gd name="connsiteX54" fmla="*/ 2056719 w 8230669"/>
              <a:gd name="connsiteY54" fmla="*/ 201426 h 3488301"/>
              <a:gd name="connsiteX55" fmla="*/ 0 w 8230669"/>
              <a:gd name="connsiteY55" fmla="*/ 0 h 3488301"/>
              <a:gd name="connsiteX56" fmla="*/ 456828 w 8230669"/>
              <a:gd name="connsiteY56" fmla="*/ 0 h 3488301"/>
              <a:gd name="connsiteX57" fmla="*/ 534676 w 8230669"/>
              <a:gd name="connsiteY57" fmla="*/ 15181 h 3488301"/>
              <a:gd name="connsiteX58" fmla="*/ 521359 w 8230669"/>
              <a:gd name="connsiteY58" fmla="*/ 0 h 3488301"/>
              <a:gd name="connsiteX59" fmla="*/ 982995 w 8230669"/>
              <a:gd name="connsiteY59" fmla="*/ 0 h 3488301"/>
              <a:gd name="connsiteX60" fmla="*/ 1041012 w 8230669"/>
              <a:gd name="connsiteY60" fmla="*/ 65884 h 3488301"/>
              <a:gd name="connsiteX61" fmla="*/ 1465011 w 8230669"/>
              <a:gd name="connsiteY61" fmla="*/ 547183 h 3488301"/>
              <a:gd name="connsiteX62" fmla="*/ 0 w 8230669"/>
              <a:gd name="connsiteY62" fmla="*/ 262022 h 348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30669" h="3488301">
                <a:moveTo>
                  <a:pt x="2054937" y="1585345"/>
                </a:moveTo>
                <a:cubicBezTo>
                  <a:pt x="2077661" y="1646833"/>
                  <a:pt x="2421691" y="2645172"/>
                  <a:pt x="2701686" y="3464938"/>
                </a:cubicBezTo>
                <a:lnTo>
                  <a:pt x="2709658" y="3488301"/>
                </a:lnTo>
                <a:lnTo>
                  <a:pt x="2347235" y="3488301"/>
                </a:lnTo>
                <a:lnTo>
                  <a:pt x="2336199" y="3455929"/>
                </a:lnTo>
                <a:cubicBezTo>
                  <a:pt x="2234053" y="3156622"/>
                  <a:pt x="2132910" y="2861437"/>
                  <a:pt x="2058502" y="2644893"/>
                </a:cubicBezTo>
                <a:cubicBezTo>
                  <a:pt x="2014168" y="2773884"/>
                  <a:pt x="1966214" y="2913456"/>
                  <a:pt x="1916896" y="3057220"/>
                </a:cubicBezTo>
                <a:lnTo>
                  <a:pt x="1769291" y="3488301"/>
                </a:lnTo>
                <a:lnTo>
                  <a:pt x="1404039" y="3488301"/>
                </a:lnTo>
                <a:lnTo>
                  <a:pt x="1411947" y="3465314"/>
                </a:lnTo>
                <a:cubicBezTo>
                  <a:pt x="1693696" y="2645673"/>
                  <a:pt x="2034218" y="1646833"/>
                  <a:pt x="2054937" y="1585345"/>
                </a:cubicBezTo>
                <a:close/>
                <a:moveTo>
                  <a:pt x="1465011" y="1238697"/>
                </a:moveTo>
                <a:cubicBezTo>
                  <a:pt x="1418672" y="1291273"/>
                  <a:pt x="591708" y="2229629"/>
                  <a:pt x="0" y="2903320"/>
                </a:cubicBezTo>
                <a:lnTo>
                  <a:pt x="0" y="2380229"/>
                </a:lnTo>
                <a:lnTo>
                  <a:pt x="534676" y="1772481"/>
                </a:lnTo>
                <a:lnTo>
                  <a:pt x="0" y="1877634"/>
                </a:lnTo>
                <a:lnTo>
                  <a:pt x="0" y="1521183"/>
                </a:lnTo>
                <a:close/>
                <a:moveTo>
                  <a:pt x="7869235" y="0"/>
                </a:moveTo>
                <a:lnTo>
                  <a:pt x="8225605" y="0"/>
                </a:lnTo>
                <a:lnTo>
                  <a:pt x="8223514" y="34669"/>
                </a:lnTo>
                <a:cubicBezTo>
                  <a:pt x="8183809" y="308807"/>
                  <a:pt x="7976691" y="622261"/>
                  <a:pt x="7547836" y="892049"/>
                </a:cubicBezTo>
                <a:cubicBezTo>
                  <a:pt x="8037066" y="1200379"/>
                  <a:pt x="8238460" y="1565741"/>
                  <a:pt x="8230440" y="1864267"/>
                </a:cubicBezTo>
                <a:cubicBezTo>
                  <a:pt x="8103009" y="2139626"/>
                  <a:pt x="7772400" y="2254581"/>
                  <a:pt x="7510410" y="2293789"/>
                </a:cubicBezTo>
                <a:cubicBezTo>
                  <a:pt x="7766943" y="2896525"/>
                  <a:pt x="7740334" y="3167678"/>
                  <a:pt x="7733852" y="3421263"/>
                </a:cubicBezTo>
                <a:lnTo>
                  <a:pt x="7733443" y="3488301"/>
                </a:lnTo>
                <a:lnTo>
                  <a:pt x="7378213" y="3488301"/>
                </a:lnTo>
                <a:lnTo>
                  <a:pt x="7241634" y="3463295"/>
                </a:lnTo>
                <a:cubicBezTo>
                  <a:pt x="6240332" y="3229180"/>
                  <a:pt x="6175614" y="2484046"/>
                  <a:pt x="5303090" y="2106654"/>
                </a:cubicBezTo>
                <a:cubicBezTo>
                  <a:pt x="4826338" y="2010411"/>
                  <a:pt x="4035909" y="1857138"/>
                  <a:pt x="3578762" y="1768026"/>
                </a:cubicBezTo>
                <a:cubicBezTo>
                  <a:pt x="3882636" y="2112891"/>
                  <a:pt x="4405727" y="2708163"/>
                  <a:pt x="4721185" y="3081546"/>
                </a:cubicBezTo>
                <a:cubicBezTo>
                  <a:pt x="5058700" y="3325825"/>
                  <a:pt x="5373407" y="3403061"/>
                  <a:pt x="5678135" y="3472276"/>
                </a:cubicBezTo>
                <a:lnTo>
                  <a:pt x="5744923" y="3488301"/>
                </a:lnTo>
                <a:lnTo>
                  <a:pt x="4691437" y="3488301"/>
                </a:lnTo>
                <a:lnTo>
                  <a:pt x="4574414" y="3404218"/>
                </a:lnTo>
                <a:cubicBezTo>
                  <a:pt x="4536472" y="3372762"/>
                  <a:pt x="4500632" y="3338412"/>
                  <a:pt x="4467214" y="3300762"/>
                </a:cubicBezTo>
                <a:cubicBezTo>
                  <a:pt x="3936103" y="2692124"/>
                  <a:pt x="2706350" y="1297511"/>
                  <a:pt x="2649318" y="1233351"/>
                </a:cubicBezTo>
                <a:cubicBezTo>
                  <a:pt x="2735758" y="1253846"/>
                  <a:pt x="4577715" y="1610296"/>
                  <a:pt x="5369925" y="1768026"/>
                </a:cubicBezTo>
                <a:cubicBezTo>
                  <a:pt x="5770932" y="1848227"/>
                  <a:pt x="6065003" y="2174379"/>
                  <a:pt x="6350164" y="2488946"/>
                </a:cubicBezTo>
                <a:cubicBezTo>
                  <a:pt x="6610215" y="2815695"/>
                  <a:pt x="6975543" y="3042136"/>
                  <a:pt x="7383870" y="3129666"/>
                </a:cubicBezTo>
                <a:cubicBezTo>
                  <a:pt x="7389216" y="2828465"/>
                  <a:pt x="7155742" y="2269729"/>
                  <a:pt x="6879493" y="1978331"/>
                </a:cubicBezTo>
                <a:cubicBezTo>
                  <a:pt x="7177128" y="1988134"/>
                  <a:pt x="7741212" y="1963182"/>
                  <a:pt x="7880228" y="1774264"/>
                </a:cubicBezTo>
                <a:cubicBezTo>
                  <a:pt x="7868643" y="1460587"/>
                  <a:pt x="7184258" y="1028391"/>
                  <a:pt x="6696811" y="892049"/>
                </a:cubicBezTo>
                <a:cubicBezTo>
                  <a:pt x="7184258" y="754815"/>
                  <a:pt x="7867752" y="324402"/>
                  <a:pt x="7880228" y="9834"/>
                </a:cubicBezTo>
                <a:close/>
                <a:moveTo>
                  <a:pt x="3132451" y="0"/>
                </a:moveTo>
                <a:lnTo>
                  <a:pt x="3592147" y="0"/>
                </a:lnTo>
                <a:lnTo>
                  <a:pt x="3578762" y="15181"/>
                </a:lnTo>
                <a:lnTo>
                  <a:pt x="3657299" y="0"/>
                </a:lnTo>
                <a:lnTo>
                  <a:pt x="5415062" y="0"/>
                </a:lnTo>
                <a:lnTo>
                  <a:pt x="5370816" y="12508"/>
                </a:lnTo>
                <a:cubicBezTo>
                  <a:pt x="4578605" y="173801"/>
                  <a:pt x="2739321" y="530251"/>
                  <a:pt x="2650209" y="547183"/>
                </a:cubicBezTo>
                <a:cubicBezTo>
                  <a:pt x="2671262" y="523401"/>
                  <a:pt x="2851795" y="318648"/>
                  <a:pt x="3098007" y="39111"/>
                </a:cubicBezTo>
                <a:close/>
                <a:moveTo>
                  <a:pt x="1987677" y="0"/>
                </a:moveTo>
                <a:lnTo>
                  <a:pt x="2125999" y="0"/>
                </a:lnTo>
                <a:lnTo>
                  <a:pt x="2105383" y="59974"/>
                </a:lnTo>
                <a:cubicBezTo>
                  <a:pt x="2078217" y="138991"/>
                  <a:pt x="2060952" y="189173"/>
                  <a:pt x="2056719" y="201426"/>
                </a:cubicBezTo>
                <a:close/>
                <a:moveTo>
                  <a:pt x="0" y="0"/>
                </a:moveTo>
                <a:lnTo>
                  <a:pt x="456828" y="0"/>
                </a:lnTo>
                <a:lnTo>
                  <a:pt x="534676" y="15181"/>
                </a:lnTo>
                <a:lnTo>
                  <a:pt x="521359" y="0"/>
                </a:lnTo>
                <a:lnTo>
                  <a:pt x="982995" y="0"/>
                </a:lnTo>
                <a:lnTo>
                  <a:pt x="1041012" y="65884"/>
                </a:lnTo>
                <a:cubicBezTo>
                  <a:pt x="1275048" y="331635"/>
                  <a:pt x="1444738" y="524181"/>
                  <a:pt x="1465011" y="547183"/>
                </a:cubicBezTo>
                <a:lnTo>
                  <a:pt x="0" y="262022"/>
                </a:lnTo>
                <a:close/>
              </a:path>
            </a:pathLst>
          </a:custGeom>
          <a:solidFill>
            <a:srgbClr val="FFFFFF">
              <a:alpha val="6000"/>
            </a:srgbClr>
          </a:solidFill>
          <a:ln w="694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642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2564933"/>
            <a:ext cx="11833200" cy="3488301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7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7E34-D963-409A-B37E-74A78140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923999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746945-EC0D-4274-B554-168CE39A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0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8120F1-E095-4F41-A281-F6F2F471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98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7301652" y="-1095"/>
            <a:ext cx="48903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361" y="365760"/>
            <a:ext cx="3810347" cy="178816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6361" y="2377440"/>
            <a:ext cx="3810347" cy="178816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4370" y="6311011"/>
            <a:ext cx="2212368" cy="288000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301653" cy="685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11" name="Designelement">
            <a:extLst>
              <a:ext uri="{FF2B5EF4-FFF2-40B4-BE49-F238E27FC236}">
                <a16:creationId xmlns:a16="http://schemas.microsoft.com/office/drawing/2014/main" id="{043CE9D1-6E4C-4CAB-A0C2-A3DCFAA844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7301651" y="0"/>
            <a:ext cx="4345057" cy="4383981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17" name="Region Östergötland">
            <a:extLst>
              <a:ext uri="{FF2B5EF4-FFF2-40B4-BE49-F238E27FC236}">
                <a16:creationId xmlns:a16="http://schemas.microsoft.com/office/drawing/2014/main" id="{6D8D5605-6781-476B-AC43-4CF08A7DE9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3D01E2E-97C2-429C-A7A2-D479ED89CD40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60D36897-49C2-4C1B-A3F2-122CFC6660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24" name="Folktandvården" hidden="1">
            <a:extLst>
              <a:ext uri="{FF2B5EF4-FFF2-40B4-BE49-F238E27FC236}">
                <a16:creationId xmlns:a16="http://schemas.microsoft.com/office/drawing/2014/main" id="{2ABEE15F-C77A-4CBC-89DB-F20690CD03FA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5031865A-FE93-469C-A66F-4503FB18A6D3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CD42E06-9AA9-47A9-A075-CBCCBF4B4F7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7" name="Bild 26">
              <a:extLst>
                <a:ext uri="{FF2B5EF4-FFF2-40B4-BE49-F238E27FC236}">
                  <a16:creationId xmlns:a16="http://schemas.microsoft.com/office/drawing/2014/main" id="{A7B6ACAF-E00C-41A1-AD37-0CBAFB15C2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9660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4516905"/>
            <a:ext cx="12192000" cy="23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9900" y="4651546"/>
            <a:ext cx="2160000" cy="288000"/>
          </a:xfrm>
        </p:spPr>
        <p:txBody>
          <a:bodyPr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451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4709" y="4659923"/>
            <a:ext cx="9092995" cy="785446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4709" y="5574439"/>
            <a:ext cx="9092995" cy="65692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grpSp>
        <p:nvGrpSpPr>
          <p:cNvPr id="16" name="Region Östergötland">
            <a:extLst>
              <a:ext uri="{FF2B5EF4-FFF2-40B4-BE49-F238E27FC236}">
                <a16:creationId xmlns:a16="http://schemas.microsoft.com/office/drawing/2014/main" id="{EC3CEBBE-EAE5-46D3-9D82-C51D007C49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927FB3D0-70F4-4150-8400-C2E42B255E32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1929D1F-3039-4760-8186-90020A1E8F7B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9" name="Folktandvården" hidden="1">
            <a:extLst>
              <a:ext uri="{FF2B5EF4-FFF2-40B4-BE49-F238E27FC236}">
                <a16:creationId xmlns:a16="http://schemas.microsoft.com/office/drawing/2014/main" id="{CB1505E5-50E5-4EC9-9FF6-0373F4F0F8ED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6825D4B3-1153-4A27-A191-5CF8CE582538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33CB4E6-6D27-4478-8C94-EE4CEB03065A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E824F4AB-10C3-4CFA-9E4C-AF9E9E011C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81484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4000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5977CA-24A3-46EE-8707-F28C7E1883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456584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6601" userDrawn="1">
          <p15:clr>
            <a:srgbClr val="FBAE40"/>
          </p15:clr>
        </p15:guide>
        <p15:guide id="2" orient="horz" pos="1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på bakg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75A820-5952-4495-B707-4DD695C799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1625599"/>
            <a:ext cx="12192000" cy="44258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30000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96CE93CC-1359-4CCF-A9A7-0D4D54F8E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31196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,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600" y="368300"/>
            <a:ext cx="11112000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000" y="1805599"/>
            <a:ext cx="5151592" cy="4060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8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56659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734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vå dela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0000" y="179999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141000" y="179999"/>
            <a:ext cx="5871000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5151600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5151600" cy="406021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213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7AF83559-D40C-4749-82F6-0DB5F9D8B7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01000" y="368300"/>
            <a:ext cx="5151600" cy="949325"/>
          </a:xfrm>
        </p:spPr>
        <p:txBody>
          <a:bodyPr anchor="b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4991245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0000" y="179999"/>
            <a:ext cx="7023714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6298422" cy="949877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6298422" cy="406021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4C6E1B76-2B7B-4533-BF68-0C133455A6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9006" y="180001"/>
            <a:ext cx="4711032" cy="2890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27" name="Platshållare för bild 5">
            <a:extLst>
              <a:ext uri="{FF2B5EF4-FFF2-40B4-BE49-F238E27FC236}">
                <a16:creationId xmlns:a16="http://schemas.microsoft.com/office/drawing/2014/main" id="{4BA08390-5407-41BB-A6E1-93228F6945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99006" y="3160638"/>
            <a:ext cx="4711032" cy="2890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978274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2E3394-C113-4849-BB1C-5C174A3C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5200" cy="94987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284E1E-CDE1-4D1F-8194-9D49212C3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0800" y="1807200"/>
            <a:ext cx="8751938" cy="4058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898BA3-370F-41F5-91EF-A04E5B8F8F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000" y="6356350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1" name="Folktandvården" hidden="1">
            <a:extLst>
              <a:ext uri="{FF2B5EF4-FFF2-40B4-BE49-F238E27FC236}">
                <a16:creationId xmlns:a16="http://schemas.microsoft.com/office/drawing/2014/main" id="{46B4192C-A430-416B-BA38-01076CB9C6F4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F28F0DCF-1CC6-4CA0-9C6B-7A6A9001166F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FEDAC4F5-53DC-4758-B526-A1BD86931DC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B14777EB-4318-44AF-8036-D55F7A642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27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  <p:grpSp>
        <p:nvGrpSpPr>
          <p:cNvPr id="19" name="Region Östergötland">
            <a:extLst>
              <a:ext uri="{FF2B5EF4-FFF2-40B4-BE49-F238E27FC236}">
                <a16:creationId xmlns:a16="http://schemas.microsoft.com/office/drawing/2014/main" id="{12B8B0FE-E494-49FD-B26D-9B726E2542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E29E9866-AB3F-4A58-BC98-5E1FEF56ED1F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ADBD61C2-B8AD-4888-B30A-1F1537F6107F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4" name="xxLanguageTextBox">
            <a:extLst>
              <a:ext uri="{FF2B5EF4-FFF2-40B4-BE49-F238E27FC236}">
                <a16:creationId xmlns:a16="http://schemas.microsoft.com/office/drawing/2014/main" id="{1B8D440B-5C35-42B5-8AD4-3606CB666BB4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/>
          </a:p>
        </p:txBody>
      </p:sp>
    </p:spTree>
    <p:extLst>
      <p:ext uri="{BB962C8B-B14F-4D97-AF65-F5344CB8AC3E}">
        <p14:creationId xmlns:p14="http://schemas.microsoft.com/office/powerpoint/2010/main" val="239725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98" r:id="rId9"/>
    <p:sldLayoutId id="2147483699" r:id="rId10"/>
    <p:sldLayoutId id="2147483684" r:id="rId11"/>
    <p:sldLayoutId id="2147483685" r:id="rId12"/>
    <p:sldLayoutId id="2147483694" r:id="rId13"/>
    <p:sldLayoutId id="2147483687" r:id="rId14"/>
    <p:sldLayoutId id="2147483688" r:id="rId15"/>
    <p:sldLayoutId id="2147483695" r:id="rId16"/>
    <p:sldLayoutId id="2147483700" r:id="rId17"/>
    <p:sldLayoutId id="2147483696" r:id="rId18"/>
    <p:sldLayoutId id="2147483702" r:id="rId19"/>
    <p:sldLayoutId id="2147483692" r:id="rId20"/>
    <p:sldLayoutId id="2147483693" r:id="rId21"/>
    <p:sldLayoutId id="2147483701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79388" algn="l" defTabSz="89535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2" userDrawn="1">
          <p15:clr>
            <a:srgbClr val="F26B43"/>
          </p15:clr>
        </p15:guide>
        <p15:guide id="3" pos="338" userDrawn="1">
          <p15:clr>
            <a:srgbClr val="F26B43"/>
          </p15:clr>
        </p15:guide>
        <p15:guide id="4" pos="7346" userDrawn="1">
          <p15:clr>
            <a:srgbClr val="F26B43"/>
          </p15:clr>
        </p15:guide>
        <p15:guide id="5" pos="1084" userDrawn="1">
          <p15:clr>
            <a:srgbClr val="F26B43"/>
          </p15:clr>
        </p15:guide>
        <p15:guide id="6" orient="horz" pos="1133" userDrawn="1">
          <p15:clr>
            <a:srgbClr val="F26B43"/>
          </p15:clr>
        </p15:guide>
        <p15:guide id="7" orient="horz" pos="3695" userDrawn="1">
          <p15:clr>
            <a:srgbClr val="F26B43"/>
          </p15:clr>
        </p15:guide>
        <p15:guide id="8" orient="horz" pos="3812" userDrawn="1">
          <p15:clr>
            <a:srgbClr val="F26B43"/>
          </p15:clr>
        </p15:guide>
        <p15:guide id="9" orient="horz" pos="232" userDrawn="1">
          <p15:clr>
            <a:srgbClr val="F26B43"/>
          </p15:clr>
        </p15:guide>
        <p15:guide id="10" orient="horz" pos="8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ubrik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Mall för webbinnehåll </a:t>
            </a:r>
            <a:br>
              <a:rPr lang="sv-SE" dirty="0" smtClean="0"/>
            </a:br>
            <a:r>
              <a:rPr lang="sv-SE" sz="1800" b="0" dirty="0" smtClean="0">
                <a:solidFill>
                  <a:schemeClr val="accent5"/>
                </a:solidFill>
              </a:rPr>
              <a:t>Fyll i fälten så att ni blir klara med syftet med sidan innan den görs. </a:t>
            </a:r>
            <a:endParaRPr lang="sv-SE" sz="1800" b="0" dirty="0">
              <a:solidFill>
                <a:schemeClr val="accent5"/>
              </a:solidFill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6047497" y="1987211"/>
            <a:ext cx="5253807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rgbClr val="000000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Tahoma" panose="020B0604030504040204" pitchFamily="34" charset="0"/>
              </a:rPr>
              <a:t>Våra mål</a:t>
            </a:r>
            <a:r>
              <a:rPr lang="sv-SE" sz="800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sv-SE" sz="800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v-SE" sz="8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Vad vill vi att läsaren ska göra här? Vad vill vi själva uppnå med sidan? Exempel: På en sida på intranätet kan målet vara att alla medarbetare ska beställa telefoner via en viss rutin och inte köpa telefoner på stan</a:t>
            </a:r>
            <a:r>
              <a:rPr lang="sv-SE" sz="8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sv-SE" sz="1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sv-SE" sz="8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ruta 29"/>
          <p:cNvSpPr txBox="1"/>
          <p:nvPr/>
        </p:nvSpPr>
        <p:spPr>
          <a:xfrm>
            <a:off x="3706276" y="3809045"/>
            <a:ext cx="4454434" cy="26161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rgbClr val="000000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Tahoma" panose="020B0604030504040204" pitchFamily="34" charset="0"/>
              </a:rPr>
              <a:t>Vad ska sidan innehålla? </a:t>
            </a:r>
            <a:r>
              <a:rPr lang="sv-SE" sz="800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sv-SE" sz="800" b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v-SE" sz="8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Vad behöver läsaren veta för att kunna lösa sitt ärende? Skriv det. Hur gör jag? </a:t>
            </a:r>
            <a:br>
              <a:rPr lang="sv-SE" sz="8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v-SE" sz="8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Hur hittar jag hit? Vilka blanketter behöver jag fylla i och var ska de skickas?</a:t>
            </a:r>
            <a:br>
              <a:rPr lang="sv-SE" sz="8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v-SE" sz="8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Vem kan jag ringa och fråga? </a:t>
            </a: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sv-SE" sz="8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539999" y="1987211"/>
            <a:ext cx="5253807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b="1" dirty="0" smtClean="0">
                <a:latin typeface="Roboto Bold" panose="02000000000000000000" pitchFamily="2" charset="0"/>
                <a:ea typeface="Roboto Bold" panose="02000000000000000000" pitchFamily="2" charset="0"/>
                <a:cs typeface="Tahoma" panose="020B0604030504040204" pitchFamily="34" charset="0"/>
              </a:rPr>
              <a:t>Läsarens behov</a:t>
            </a:r>
            <a:r>
              <a:rPr lang="sv-SE" sz="800" b="1" dirty="0" smtClean="0"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sv-SE" sz="800" b="1" dirty="0" smtClean="0"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v-SE" sz="800" dirty="0" smtClean="0">
                <a:ea typeface="Tahoma" panose="020B0604030504040204" pitchFamily="34" charset="0"/>
                <a:cs typeface="Tahoma" panose="020B0604030504040204" pitchFamily="34" charset="0"/>
              </a:rPr>
              <a:t>Vem är läsaren? Vad behöver läsaren veta för att kunna lösa sitt ärende? Vanliga frågor om ämnet som sidan ska ge svar på.</a:t>
            </a:r>
          </a:p>
          <a:p>
            <a:endParaRPr lang="sv-SE" sz="1000" dirty="0" smtClean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sv-SE" sz="8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540000" y="3806285"/>
            <a:ext cx="3013098" cy="1508105"/>
          </a:xfrm>
          <a:prstGeom prst="rightArrowCallout">
            <a:avLst>
              <a:gd name="adj1" fmla="val 25000"/>
              <a:gd name="adj2" fmla="val 25000"/>
              <a:gd name="adj3" fmla="val 15097"/>
              <a:gd name="adj4" fmla="val 84517"/>
            </a:avLst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rgbClr val="000000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Tahoma" panose="020B0604030504040204" pitchFamily="34" charset="0"/>
              </a:rPr>
              <a:t>Vägar in</a:t>
            </a:r>
          </a:p>
          <a:p>
            <a:r>
              <a:rPr lang="sv-SE" sz="8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Varifrån kommer läsaren? Sök och försök se hur sidan hänger ihop med annat webbinnehåll. </a:t>
            </a:r>
            <a:r>
              <a:rPr lang="sv-SE" sz="8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sv-SE" sz="8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v-SE" sz="8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Behöver </a:t>
            </a:r>
            <a:r>
              <a:rPr lang="sv-SE" sz="8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något tas bort på vår webb för att sidan enkelt ska komma upp i sökningar (t.ex. gamla nyheter</a:t>
            </a:r>
            <a:r>
              <a:rPr lang="sv-SE" sz="8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)?</a:t>
            </a:r>
          </a:p>
          <a:p>
            <a:endParaRPr lang="sv-SE" sz="1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i="1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ruta 21"/>
          <p:cNvSpPr txBox="1"/>
          <p:nvPr/>
        </p:nvSpPr>
        <p:spPr>
          <a:xfrm>
            <a:off x="539999" y="1525736"/>
            <a:ext cx="1076130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Kärninnehåll</a:t>
            </a:r>
            <a:r>
              <a:rPr lang="sv-SE" sz="1200" b="1" dirty="0" smtClean="0"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sv-SE" sz="12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ruta 26"/>
          <p:cNvSpPr txBox="1"/>
          <p:nvPr/>
        </p:nvSpPr>
        <p:spPr>
          <a:xfrm>
            <a:off x="8393249" y="3806285"/>
            <a:ext cx="2908055" cy="1415772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0699"/>
            </a:avLst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rgbClr val="000000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Tahoma" panose="020B0604030504040204" pitchFamily="34" charset="0"/>
              </a:rPr>
              <a:t>Vägar vidare</a:t>
            </a:r>
            <a:endParaRPr lang="sv-SE" sz="1200" dirty="0">
              <a:latin typeface="Roboto Bold" panose="02000000000000000000" pitchFamily="2" charset="0"/>
              <a:ea typeface="Roboto Bold" panose="02000000000000000000" pitchFamily="2" charset="0"/>
              <a:cs typeface="Tahoma" panose="020B0604030504040204" pitchFamily="34" charset="0"/>
            </a:endParaRPr>
          </a:p>
          <a:p>
            <a:r>
              <a:rPr lang="sv-SE" sz="8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Behöver läsaren gå vidare? Hjälp till att visa vägen.</a:t>
            </a:r>
            <a:endParaRPr lang="sv-SE" sz="8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 smtClean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100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sv-SE" sz="800" i="1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68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Region Östergötland">
  <a:themeElements>
    <a:clrScheme name="Region Östergötland 1">
      <a:dk1>
        <a:sysClr val="windowText" lastClr="000000"/>
      </a:dk1>
      <a:lt1>
        <a:sysClr val="window" lastClr="FFFFFF"/>
      </a:lt1>
      <a:dk2>
        <a:srgbClr val="FB575C"/>
      </a:dk2>
      <a:lt2>
        <a:srgbClr val="0861CE"/>
      </a:lt2>
      <a:accent1>
        <a:srgbClr val="182745"/>
      </a:accent1>
      <a:accent2>
        <a:srgbClr val="EBECF0"/>
      </a:accent2>
      <a:accent3>
        <a:srgbClr val="4D648A"/>
      </a:accent3>
      <a:accent4>
        <a:srgbClr val="0861CE"/>
      </a:accent4>
      <a:accent5>
        <a:srgbClr val="707580"/>
      </a:accent5>
      <a:accent6>
        <a:srgbClr val="242831"/>
      </a:accent6>
      <a:hlink>
        <a:srgbClr val="000000"/>
      </a:hlink>
      <a:folHlink>
        <a:srgbClr val="000000"/>
      </a:folHlink>
    </a:clrScheme>
    <a:fontScheme name="Region Östergötland Ny">
      <a:majorFont>
        <a:latin typeface="Roboto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>
          <a:solidFill>
            <a:schemeClr val="tx1"/>
          </a:solidFill>
        </a:ln>
      </a:spPr>
      <a:bodyPr wrap="square" rtlCol="0">
        <a:spAutoFit/>
      </a:bodyPr>
      <a:lstStyle>
        <a:defPPr>
          <a:defRPr sz="1050" dirty="0" smtClean="0">
            <a:ea typeface="Tahoma" panose="020B0604030504040204" pitchFamily="34" charset="0"/>
            <a:cs typeface="Tahoma" panose="020B060403050404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tartbild.pptx  -  Skrivskyddad" id="{CF37655C-90A6-424E-9B54-46D6A045F071}" vid="{726C345F-4439-4E0E-B5A8-86136D5FEC6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</TotalTime>
  <Words>202</Words>
  <Application>Microsoft Office PowerPoint</Application>
  <PresentationFormat>Bredbild</PresentationFormat>
  <Paragraphs>36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Arial</vt:lpstr>
      <vt:lpstr>Calibri</vt:lpstr>
      <vt:lpstr>Roboto</vt:lpstr>
      <vt:lpstr>Roboto Bold</vt:lpstr>
      <vt:lpstr>Roboto Light</vt:lpstr>
      <vt:lpstr>Tahoma</vt:lpstr>
      <vt:lpstr>Region Östergötland</vt:lpstr>
      <vt:lpstr>Mall för webbinnehåll  Fyll i fälten så att ni blir klara med syftet med sidan innan den görs. </vt:lpstr>
    </vt:vector>
  </TitlesOfParts>
  <Company>Region Östergötland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Mall för webbinnehåll  Fyll i fälten så att ni blir klara med syftet med sidan innan den görs.</dc:title>
  <dc:creator>Widborg Jennie</dc:creator>
  <cp:lastModifiedBy>Widborg Jennie</cp:lastModifiedBy>
  <cp:revision>5</cp:revision>
  <dcterms:created xsi:type="dcterms:W3CDTF">2024-01-29T12:59:26Z</dcterms:created>
  <dcterms:modified xsi:type="dcterms:W3CDTF">2024-01-29T13:31:14Z</dcterms:modified>
</cp:coreProperties>
</file>